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A3AA0-B4E3-4BB2-AE88-BB7E591AE49F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E2D5C-BB88-49D6-816F-5BA7A24E3D62}" type="slidenum">
              <a:rPr lang="en-PH" smtClean="0"/>
              <a:pPr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E2D5C-BB88-49D6-816F-5BA7A24E3D62}" type="slidenum">
              <a:rPr lang="en-PH" smtClean="0"/>
              <a:pPr/>
              <a:t>2</a:t>
            </a:fld>
            <a:endParaRPr lang="en-PH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E2D5C-BB88-49D6-816F-5BA7A24E3D62}" type="slidenum">
              <a:rPr lang="en-PH" smtClean="0"/>
              <a:pPr/>
              <a:t>3</a:t>
            </a:fld>
            <a:endParaRPr lang="en-P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E2D5C-BB88-49D6-816F-5BA7A24E3D62}" type="slidenum">
              <a:rPr lang="en-PH" smtClean="0"/>
              <a:pPr/>
              <a:t>4</a:t>
            </a:fld>
            <a:endParaRPr lang="en-P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E2D5C-BB88-49D6-816F-5BA7A24E3D62}" type="slidenum">
              <a:rPr lang="en-PH" smtClean="0"/>
              <a:pPr/>
              <a:t>5</a:t>
            </a:fld>
            <a:endParaRPr lang="en-P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E2D5C-BB88-49D6-816F-5BA7A24E3D62}" type="slidenum">
              <a:rPr lang="en-PH" smtClean="0"/>
              <a:pPr/>
              <a:t>6</a:t>
            </a:fld>
            <a:endParaRPr lang="en-P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75054-BEF6-4760-A284-B9D564E452F7}" type="datetimeFigureOut">
              <a:rPr lang="en-US" smtClean="0"/>
              <a:pPr/>
              <a:t>3/14/2012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ing-theories.com/social-learning-theory-bandura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alleydog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o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2971800"/>
          </a:xfrm>
        </p:spPr>
        <p:txBody>
          <a:bodyPr>
            <a:noAutofit/>
          </a:bodyPr>
          <a:lstStyle/>
          <a:p>
            <a:r>
              <a:rPr lang="en-PH" sz="7200" dirty="0" smtClean="0">
                <a:latin typeface="Algerian" pitchFamily="82" charset="0"/>
              </a:rPr>
              <a:t>THEORIES OF GENDER DEVELOPMENT </a:t>
            </a:r>
            <a:endParaRPr lang="en-PH" sz="7200" dirty="0">
              <a:latin typeface="Algerian" pitchFamily="82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uli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1"/>
            <a:ext cx="5867400" cy="1447799"/>
          </a:xfrm>
        </p:spPr>
        <p:txBody>
          <a:bodyPr>
            <a:normAutofit/>
          </a:bodyPr>
          <a:lstStyle/>
          <a:p>
            <a:r>
              <a:rPr lang="en-PH" sz="4000" dirty="0" smtClean="0">
                <a:latin typeface="Algerian" pitchFamily="82" charset="0"/>
              </a:rPr>
              <a:t>GENDER DEVELOPMENT:</a:t>
            </a:r>
            <a:endParaRPr lang="en-PH" sz="4000" dirty="0">
              <a:latin typeface="Algerian" pitchFamily="82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676400" y="1371600"/>
            <a:ext cx="5562600" cy="5029200"/>
          </a:xfrm>
        </p:spPr>
        <p:txBody>
          <a:bodyPr>
            <a:noAutofit/>
          </a:bodyPr>
          <a:lstStyle/>
          <a:p>
            <a:r>
              <a:rPr lang="en-PH" sz="3300" dirty="0">
                <a:solidFill>
                  <a:schemeClr val="tx1"/>
                </a:solidFill>
              </a:rPr>
              <a:t>Being born a girl or a boy has implications that carry considerably beyond the chromosomal, hormonal, and genital differences. Virtually all of human functioning has a gendered cast--appearance, mannerisms, communication, temperament, activities at home and outside, aspirations, and values. 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Program Files\Microsoft Office\MEDIA\CAGCAT10\j02849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7200"/>
            <a:ext cx="8382000" cy="59436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391400" cy="1219199"/>
          </a:xfrm>
        </p:spPr>
        <p:txBody>
          <a:bodyPr>
            <a:normAutofit/>
          </a:bodyPr>
          <a:lstStyle/>
          <a:p>
            <a:r>
              <a:rPr lang="en-PH" sz="4800" dirty="0" smtClean="0">
                <a:latin typeface="Algerian" pitchFamily="82" charset="0"/>
              </a:rPr>
              <a:t>THEORIES:</a:t>
            </a:r>
            <a:endParaRPr lang="en-PH" sz="4800" dirty="0">
              <a:latin typeface="Algerian" pitchFamily="82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81000" y="1828800"/>
            <a:ext cx="7391400" cy="4572000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arabicPeriod"/>
            </a:pPr>
            <a:r>
              <a:rPr lang="en-PH" sz="4000" dirty="0" smtClean="0">
                <a:solidFill>
                  <a:schemeClr val="tx1"/>
                </a:solidFill>
              </a:rPr>
              <a:t>SOCIAL COGNITIVE THEORY</a:t>
            </a:r>
          </a:p>
          <a:p>
            <a:pPr marL="514350" indent="-514350" algn="l"/>
            <a:r>
              <a:rPr lang="en-PH" dirty="0">
                <a:solidFill>
                  <a:schemeClr val="tx1"/>
                </a:solidFill>
              </a:rPr>
              <a:t> </a:t>
            </a:r>
            <a:r>
              <a:rPr lang="en-PH" dirty="0" smtClean="0">
                <a:solidFill>
                  <a:schemeClr val="tx1"/>
                </a:solidFill>
              </a:rPr>
              <a:t>    	It specifies how gender conceptions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  are constructed from the complex mix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  of experiences and how they operate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  in concert with motivational and self-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regulatory mechanisms to guide gender-linked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  conduct throughout the life course.						</a:t>
            </a:r>
            <a:r>
              <a:rPr lang="en-PH" dirty="0" smtClean="0"/>
              <a:t>		</a:t>
            </a:r>
            <a:r>
              <a:rPr lang="en-PH" dirty="0"/>
              <a:t> </a:t>
            </a:r>
            <a:r>
              <a:rPr lang="en-PH" dirty="0" smtClean="0"/>
              <a:t> 							</a:t>
            </a:r>
          </a:p>
          <a:p>
            <a:pPr marL="514350" indent="-514350"/>
            <a:endParaRPr lang="en-PH" dirty="0" smtClean="0"/>
          </a:p>
          <a:p>
            <a:pPr marL="514350" indent="-514350"/>
            <a:endParaRPr lang="en-PH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Program Files\Microsoft Office\MEDIA\CAGCAT10\j028569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152400"/>
            <a:ext cx="9144000" cy="70104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0" y="609601"/>
            <a:ext cx="7162800" cy="1371599"/>
          </a:xfrm>
        </p:spPr>
        <p:txBody>
          <a:bodyPr>
            <a:normAutofit/>
          </a:bodyPr>
          <a:lstStyle/>
          <a:p>
            <a:pPr algn="l"/>
            <a:r>
              <a:rPr lang="en-PH" sz="3700" dirty="0" smtClean="0"/>
              <a:t>2. COGNITIVE DEVELOPMENTAL </a:t>
            </a:r>
            <a:br>
              <a:rPr lang="en-PH" sz="3700" dirty="0" smtClean="0"/>
            </a:br>
            <a:r>
              <a:rPr lang="en-PH" sz="3700" dirty="0"/>
              <a:t> </a:t>
            </a:r>
            <a:r>
              <a:rPr lang="en-PH" sz="3700" dirty="0" smtClean="0"/>
              <a:t>                       THEORY                                  </a:t>
            </a:r>
            <a:endParaRPr lang="en-PH" sz="37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228600" y="2133600"/>
            <a:ext cx="8763000" cy="3810000"/>
          </a:xfrm>
        </p:spPr>
        <p:txBody>
          <a:bodyPr>
            <a:normAutofit/>
          </a:bodyPr>
          <a:lstStyle/>
          <a:p>
            <a:r>
              <a:rPr lang="en-PH" sz="3000" dirty="0" smtClean="0">
                <a:solidFill>
                  <a:schemeClr val="tx1"/>
                </a:solidFill>
              </a:rPr>
              <a:t>The essence of cognitive developmental theory emphasis</a:t>
            </a:r>
          </a:p>
          <a:p>
            <a:r>
              <a:rPr lang="en-PH" sz="3000" dirty="0" smtClean="0">
                <a:solidFill>
                  <a:schemeClr val="tx1"/>
                </a:solidFill>
              </a:rPr>
              <a:t>  motivational </a:t>
            </a:r>
            <a:r>
              <a:rPr lang="en-PH" sz="3000" dirty="0">
                <a:solidFill>
                  <a:schemeClr val="tx1"/>
                </a:solidFill>
              </a:rPr>
              <a:t>consequences of gender concepts; </a:t>
            </a:r>
            <a:r>
              <a:rPr lang="en-PH" sz="3000" dirty="0" smtClean="0">
                <a:solidFill>
                  <a:schemeClr val="tx1"/>
                </a:solidFill>
              </a:rPr>
              <a:t>the</a:t>
            </a:r>
          </a:p>
          <a:p>
            <a:r>
              <a:rPr lang="en-PH" sz="3000" dirty="0" smtClean="0">
                <a:solidFill>
                  <a:schemeClr val="tx1"/>
                </a:solidFill>
              </a:rPr>
              <a:t> </a:t>
            </a:r>
            <a:r>
              <a:rPr lang="en-PH" sz="3000" dirty="0">
                <a:solidFill>
                  <a:schemeClr val="tx1"/>
                </a:solidFill>
              </a:rPr>
              <a:t>active, self-initiated view of </a:t>
            </a:r>
            <a:r>
              <a:rPr lang="en-PH" sz="3000" dirty="0" smtClean="0">
                <a:solidFill>
                  <a:schemeClr val="tx1"/>
                </a:solidFill>
              </a:rPr>
              <a:t>; </a:t>
            </a:r>
            <a:r>
              <a:rPr lang="en-PH" sz="3000" dirty="0">
                <a:solidFill>
                  <a:schemeClr val="tx1"/>
                </a:solidFill>
              </a:rPr>
              <a:t>and </a:t>
            </a:r>
          </a:p>
          <a:p>
            <a:r>
              <a:rPr lang="en-PH" sz="3000" dirty="0" smtClean="0">
                <a:solidFill>
                  <a:schemeClr val="tx1"/>
                </a:solidFill>
              </a:rPr>
              <a:t>focus on </a:t>
            </a:r>
            <a:r>
              <a:rPr lang="en-PH" sz="3000" dirty="0">
                <a:solidFill>
                  <a:schemeClr val="tx1"/>
                </a:solidFill>
              </a:rPr>
              <a:t>developmental patterns--is highlighted </a:t>
            </a:r>
            <a:r>
              <a:rPr lang="en-PH" sz="3000" dirty="0" smtClean="0">
                <a:solidFill>
                  <a:schemeClr val="tx1"/>
                </a:solidFill>
              </a:rPr>
              <a:t>and</a:t>
            </a:r>
          </a:p>
          <a:p>
            <a:r>
              <a:rPr lang="en-PH" sz="3000" dirty="0" smtClean="0">
                <a:solidFill>
                  <a:schemeClr val="tx1"/>
                </a:solidFill>
              </a:rPr>
              <a:t> </a:t>
            </a:r>
            <a:r>
              <a:rPr lang="en-PH" sz="3000" dirty="0">
                <a:solidFill>
                  <a:schemeClr val="tx1"/>
                </a:solidFill>
              </a:rPr>
              <a:t>contrasted with social- cognitive views</a:t>
            </a:r>
            <a:r>
              <a:rPr lang="en-PH" sz="3000" dirty="0" smtClean="0">
                <a:solidFill>
                  <a:schemeClr val="tx1"/>
                </a:solidFill>
              </a:rPr>
              <a:t>.</a:t>
            </a:r>
            <a:r>
              <a:rPr lang="en-PH" sz="3000" dirty="0">
                <a:solidFill>
                  <a:schemeClr val="tx1"/>
                </a:solidFill>
              </a:rPr>
              <a:t>   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Homepage"/>
          <p:cNvSpPr>
            <a:spLocks noEditPoints="1" noChangeArrowheads="1"/>
          </p:cNvSpPr>
          <p:nvPr/>
        </p:nvSpPr>
        <p:spPr bwMode="auto">
          <a:xfrm>
            <a:off x="1" y="0"/>
            <a:ext cx="9144000" cy="64770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62000" y="1600200"/>
            <a:ext cx="7391400" cy="3962400"/>
          </a:xfrm>
        </p:spPr>
        <p:txBody>
          <a:bodyPr>
            <a:normAutofit/>
          </a:bodyPr>
          <a:lstStyle/>
          <a:p>
            <a:r>
              <a:rPr lang="en-PH" dirty="0" smtClean="0"/>
              <a:t>-</a:t>
            </a:r>
            <a:r>
              <a:rPr lang="en-PH" dirty="0"/>
              <a:t> </a:t>
            </a:r>
            <a:r>
              <a:rPr lang="en-PH" dirty="0">
                <a:solidFill>
                  <a:schemeClr val="tx1"/>
                </a:solidFill>
              </a:rPr>
              <a:t>refers to the theory that children learn </a:t>
            </a:r>
            <a:endParaRPr lang="en-PH" dirty="0" smtClean="0">
              <a:solidFill>
                <a:schemeClr val="tx1"/>
              </a:solidFill>
            </a:endParaRPr>
          </a:p>
          <a:p>
            <a:r>
              <a:rPr lang="en-PH" dirty="0" smtClean="0">
                <a:solidFill>
                  <a:schemeClr val="tx1"/>
                </a:solidFill>
              </a:rPr>
              <a:t>about </a:t>
            </a:r>
            <a:r>
              <a:rPr lang="en-PH" dirty="0">
                <a:solidFill>
                  <a:schemeClr val="tx1"/>
                </a:solidFill>
              </a:rPr>
              <a:t>what it means to be </a:t>
            </a:r>
            <a:r>
              <a:rPr lang="en-PH" dirty="0" smtClean="0">
                <a:solidFill>
                  <a:schemeClr val="tx1"/>
                </a:solidFill>
              </a:rPr>
              <a:t>male </a:t>
            </a:r>
            <a:r>
              <a:rPr lang="en-PH" dirty="0">
                <a:solidFill>
                  <a:schemeClr val="tx1"/>
                </a:solidFill>
              </a:rPr>
              <a:t>and </a:t>
            </a:r>
            <a:r>
              <a:rPr lang="en-PH" dirty="0" smtClean="0">
                <a:solidFill>
                  <a:schemeClr val="tx1"/>
                </a:solidFill>
              </a:rPr>
              <a:t>female</a:t>
            </a:r>
          </a:p>
          <a:p>
            <a:r>
              <a:rPr lang="en-PH" dirty="0" smtClean="0">
                <a:solidFill>
                  <a:schemeClr val="tx1"/>
                </a:solidFill>
              </a:rPr>
              <a:t> </a:t>
            </a:r>
            <a:r>
              <a:rPr lang="en-PH" dirty="0">
                <a:solidFill>
                  <a:schemeClr val="tx1"/>
                </a:solidFill>
              </a:rPr>
              <a:t>from the culture in which they live. </a:t>
            </a:r>
            <a:endParaRPr lang="en-PH" dirty="0" smtClean="0">
              <a:solidFill>
                <a:schemeClr val="tx1"/>
              </a:solidFill>
            </a:endParaRPr>
          </a:p>
          <a:p>
            <a:r>
              <a:rPr lang="en-PH" dirty="0" smtClean="0">
                <a:solidFill>
                  <a:schemeClr val="tx1"/>
                </a:solidFill>
              </a:rPr>
              <a:t>According </a:t>
            </a:r>
            <a:r>
              <a:rPr lang="en-PH" dirty="0">
                <a:solidFill>
                  <a:schemeClr val="tx1"/>
                </a:solidFill>
              </a:rPr>
              <a:t>to this theory, children adjust </a:t>
            </a:r>
            <a:endParaRPr lang="en-PH" dirty="0" smtClean="0">
              <a:solidFill>
                <a:schemeClr val="tx1"/>
              </a:solidFill>
            </a:endParaRPr>
          </a:p>
          <a:p>
            <a:r>
              <a:rPr lang="en-PH" dirty="0" smtClean="0">
                <a:solidFill>
                  <a:schemeClr val="tx1"/>
                </a:solidFill>
              </a:rPr>
              <a:t>their behaviour </a:t>
            </a:r>
            <a:r>
              <a:rPr lang="en-PH" dirty="0">
                <a:solidFill>
                  <a:schemeClr val="tx1"/>
                </a:solidFill>
              </a:rPr>
              <a:t>to fit in with the gender </a:t>
            </a:r>
            <a:endParaRPr lang="en-PH" dirty="0" smtClean="0">
              <a:solidFill>
                <a:schemeClr val="tx1"/>
              </a:solidFill>
            </a:endParaRPr>
          </a:p>
          <a:p>
            <a:r>
              <a:rPr lang="en-PH" dirty="0" smtClean="0">
                <a:solidFill>
                  <a:schemeClr val="tx1"/>
                </a:solidFill>
              </a:rPr>
              <a:t>norms </a:t>
            </a:r>
            <a:r>
              <a:rPr lang="en-PH" dirty="0">
                <a:solidFill>
                  <a:schemeClr val="tx1"/>
                </a:solidFill>
              </a:rPr>
              <a:t>and expectations of their culture</a:t>
            </a:r>
            <a:r>
              <a:rPr lang="en-PH" dirty="0" smtClean="0">
                <a:solidFill>
                  <a:schemeClr val="tx1"/>
                </a:solidFill>
              </a:rPr>
              <a:t>.</a:t>
            </a:r>
          </a:p>
          <a:p>
            <a:endParaRPr lang="en-PH" dirty="0">
              <a:solidFill>
                <a:schemeClr val="tx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304801"/>
            <a:ext cx="6400800" cy="1600199"/>
          </a:xfrm>
        </p:spPr>
        <p:txBody>
          <a:bodyPr>
            <a:normAutofit/>
          </a:bodyPr>
          <a:lstStyle/>
          <a:p>
            <a:pPr algn="l"/>
            <a:r>
              <a:rPr lang="en-PH" sz="3700" dirty="0" smtClean="0"/>
              <a:t>3. GENDER SCHEMA THEORY</a:t>
            </a:r>
            <a:endParaRPr lang="en-PH" sz="37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REFERENCES: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hlinkClick r:id="rId3"/>
              </a:rPr>
              <a:t>-www.</a:t>
            </a:r>
            <a:r>
              <a:rPr lang="en-US" b="1" dirty="0" smtClean="0">
                <a:hlinkClick r:id="rId3"/>
              </a:rPr>
              <a:t>learning</a:t>
            </a:r>
            <a:r>
              <a:rPr lang="en-US" dirty="0" smtClean="0">
                <a:hlinkClick r:id="rId3"/>
              </a:rPr>
              <a:t>-</a:t>
            </a:r>
            <a:r>
              <a:rPr lang="en-US" b="1" dirty="0" smtClean="0">
                <a:hlinkClick r:id="rId3"/>
              </a:rPr>
              <a:t>theories</a:t>
            </a:r>
            <a:r>
              <a:rPr lang="en-US" dirty="0" smtClean="0">
                <a:hlinkClick r:id="rId3"/>
              </a:rPr>
              <a:t>.com/</a:t>
            </a:r>
            <a:r>
              <a:rPr lang="en-US" b="1" dirty="0" smtClean="0">
                <a:hlinkClick r:id="rId3"/>
              </a:rPr>
              <a:t>social</a:t>
            </a:r>
            <a:r>
              <a:rPr lang="en-US" dirty="0" smtClean="0">
                <a:hlinkClick r:id="rId3"/>
              </a:rPr>
              <a:t>-</a:t>
            </a:r>
            <a:r>
              <a:rPr lang="en-US" b="1" dirty="0" smtClean="0">
                <a:hlinkClick r:id="rId3"/>
              </a:rPr>
              <a:t>learning</a:t>
            </a:r>
            <a:r>
              <a:rPr lang="en-US" dirty="0" smtClean="0">
                <a:hlinkClick r:id="rId3"/>
              </a:rPr>
              <a:t>-</a:t>
            </a:r>
            <a:r>
              <a:rPr lang="en-US" b="1" dirty="0" smtClean="0">
                <a:hlinkClick r:id="rId3"/>
              </a:rPr>
              <a:t>theory</a:t>
            </a:r>
            <a:r>
              <a:rPr lang="en-US" dirty="0" smtClean="0">
                <a:hlinkClick r:id="rId3"/>
              </a:rPr>
              <a:t>-bandura.html</a:t>
            </a:r>
            <a:r>
              <a:rPr lang="en-US" dirty="0" smtClean="0"/>
              <a:t>,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-www.alleydog.com/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en.wikipedia.org</a:t>
            </a:r>
            <a:r>
              <a:rPr lang="en-US" dirty="0" smtClean="0"/>
              <a:t>/wiki/</a:t>
            </a:r>
            <a:r>
              <a:rPr lang="en-US" b="1" dirty="0" err="1" smtClean="0"/>
              <a:t>Gender</a:t>
            </a:r>
            <a:r>
              <a:rPr lang="en-US" dirty="0" err="1" smtClean="0"/>
              <a:t>_</a:t>
            </a:r>
            <a:r>
              <a:rPr lang="en-US" b="1" dirty="0" err="1" smtClean="0"/>
              <a:t>schema</a:t>
            </a:r>
            <a:r>
              <a:rPr lang="en-US" dirty="0" err="1" smtClean="0"/>
              <a:t>_</a:t>
            </a:r>
            <a:r>
              <a:rPr lang="en-US" b="1" dirty="0" err="1" smtClean="0"/>
              <a:t>theorY</a:t>
            </a:r>
            <a:endParaRPr lang="en-US" b="1" dirty="0" smtClean="0"/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127</Words>
  <Application>Microsoft Office PowerPoint</Application>
  <PresentationFormat>On-screen Show (4:3)</PresentationFormat>
  <Paragraphs>38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THEORIES OF GENDER DEVELOPMENT </vt:lpstr>
      <vt:lpstr>GENDER DEVELOPMENT:</vt:lpstr>
      <vt:lpstr>THEORIES:</vt:lpstr>
      <vt:lpstr>2. COGNITIVE DEVELOPMENTAL                          THEORY                                  </vt:lpstr>
      <vt:lpstr>3. GENDER SCHEMA THEORY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THEORIES OF GENDER DEVELOPMENT</dc:title>
  <dc:creator>Big Dipper</dc:creator>
  <cp:lastModifiedBy>WS14</cp:lastModifiedBy>
  <cp:revision>20</cp:revision>
  <dcterms:created xsi:type="dcterms:W3CDTF">2012-03-01T14:11:41Z</dcterms:created>
  <dcterms:modified xsi:type="dcterms:W3CDTF">2012-03-14T03:28:46Z</dcterms:modified>
</cp:coreProperties>
</file>